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51" r:id="rId3"/>
    <p:sldId id="552" r:id="rId4"/>
    <p:sldId id="328" r:id="rId5"/>
    <p:sldId id="298" r:id="rId6"/>
    <p:sldId id="293" r:id="rId7"/>
    <p:sldId id="301" r:id="rId8"/>
    <p:sldId id="300" r:id="rId9"/>
    <p:sldId id="302" r:id="rId10"/>
    <p:sldId id="303" r:id="rId11"/>
    <p:sldId id="304" r:id="rId12"/>
    <p:sldId id="545" r:id="rId13"/>
    <p:sldId id="306" r:id="rId14"/>
    <p:sldId id="307" r:id="rId15"/>
    <p:sldId id="308" r:id="rId16"/>
    <p:sldId id="310" r:id="rId17"/>
    <p:sldId id="311" r:id="rId18"/>
    <p:sldId id="314" r:id="rId19"/>
    <p:sldId id="312" r:id="rId20"/>
    <p:sldId id="550" r:id="rId21"/>
    <p:sldId id="316" r:id="rId22"/>
    <p:sldId id="317" r:id="rId23"/>
    <p:sldId id="315" r:id="rId24"/>
    <p:sldId id="318" r:id="rId25"/>
    <p:sldId id="319" r:id="rId26"/>
    <p:sldId id="320" r:id="rId27"/>
    <p:sldId id="321" r:id="rId28"/>
    <p:sldId id="322" r:id="rId29"/>
    <p:sldId id="3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000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n-US" sz="2000" dirty="0">
                <a:latin typeface="Symbol" pitchFamily="2" charset="2"/>
              </a:rPr>
              <a:t>b</a:t>
            </a:r>
            <a:r>
              <a:rPr lang="en-US" sz="2000" dirty="0"/>
              <a:t> – Burnup (in FIMA)</a:t>
            </a:r>
          </a:p>
          <a:p>
            <a:pPr lvl="1"/>
            <a:r>
              <a:rPr lang="en-US" sz="2000" dirty="0" err="1"/>
              <a:t>ρ</a:t>
            </a:r>
            <a:r>
              <a:rPr lang="en-US" sz="2000" dirty="0"/>
              <a:t> – Initial UO</a:t>
            </a:r>
            <a:r>
              <a:rPr lang="en-US" sz="2000" baseline="-25000" dirty="0"/>
              <a:t>2</a:t>
            </a:r>
            <a:r>
              <a:rPr lang="en-US" sz="2000" dirty="0"/>
              <a:t> density (g/cm</a:t>
            </a:r>
            <a:r>
              <a:rPr lang="en-US" sz="2000" baseline="30000" dirty="0"/>
              <a:t>3</a:t>
            </a:r>
            <a:r>
              <a:rPr lang="en-US" sz="2000" dirty="0"/>
              <a:t>)</a:t>
            </a:r>
          </a:p>
          <a:p>
            <a:r>
              <a:rPr lang="en-US" sz="2000" dirty="0"/>
              <a:t>Includes contributions from soluble oxides, insoluble oxides, and metallic 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856" y="4603343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2EED7-B3E8-31B9-C050-9BA19791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47" y="2309743"/>
            <a:ext cx="4714461" cy="3535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A0061-5926-7A01-BF7F-1428FEED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37" y="2309743"/>
            <a:ext cx="4381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70303-A292-15DF-17F3-B0F9D52D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ED93-DC30-2D89-1463-4A5899E2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Paper presentations next time</a:t>
            </a:r>
          </a:p>
          <a:p>
            <a:r>
              <a:rPr lang="en-US" sz="2200" dirty="0"/>
              <a:t>Upload presentations by end of the day March 20</a:t>
            </a:r>
          </a:p>
          <a:p>
            <a:r>
              <a:rPr lang="en-US" sz="2200" dirty="0"/>
              <a:t>Will do random number draw to assign presentation order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A611C-6558-1CE0-06C9-BA57A16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1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sz="2000" dirty="0"/>
              <a:t>Like other materials, the fuel also undergoes creep</a:t>
            </a:r>
          </a:p>
          <a:p>
            <a:r>
              <a:rPr lang="en-US" sz="2000" dirty="0"/>
              <a:t>The fuel creep (In UO2) is a combination of diffusion creep and irradiation creep</a:t>
            </a:r>
          </a:p>
          <a:p>
            <a:r>
              <a:rPr lang="en-US" sz="2000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3CD9-0986-A7DD-6B59-21AC0EB6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58D38-5CA6-8729-2BC4-5C17DAB7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MOOSE part 1 notes/grade have been emailed back everyone</a:t>
            </a:r>
          </a:p>
          <a:p>
            <a:r>
              <a:rPr lang="en-US" sz="2200" dirty="0"/>
              <a:t>I realized that the MOOSE project grading delineation was not clear in the syllabus</a:t>
            </a:r>
          </a:p>
          <a:p>
            <a:pPr lvl="1"/>
            <a:r>
              <a:rPr lang="en-US" sz="2200" dirty="0"/>
              <a:t>Part 1: 20%, Part 2: 30%, Part 3: 50%</a:t>
            </a:r>
          </a:p>
          <a:p>
            <a:pPr lvl="1"/>
            <a:r>
              <a:rPr lang="en-US" sz="2200" dirty="0"/>
              <a:t>Since this was not included previously, I need agreement</a:t>
            </a:r>
          </a:p>
          <a:p>
            <a:pPr lvl="1"/>
            <a:r>
              <a:rPr lang="en-US" sz="2200" dirty="0"/>
              <a:t>Bear in mind later parts factor in the accuracy of earlier parts</a:t>
            </a:r>
          </a:p>
          <a:p>
            <a:r>
              <a:rPr lang="en-US" sz="2200" dirty="0"/>
              <a:t>Some notes</a:t>
            </a:r>
          </a:p>
          <a:p>
            <a:pPr lvl="1"/>
            <a:r>
              <a:rPr lang="en-US" sz="2200" dirty="0"/>
              <a:t>Do mesh convergence testing! A finer mesh is not always the answer</a:t>
            </a:r>
          </a:p>
          <a:p>
            <a:pPr lvl="1"/>
            <a:r>
              <a:rPr lang="en-US" sz="2200" dirty="0"/>
              <a:t>These are reports we are writing, make them such, subsections and so on</a:t>
            </a:r>
          </a:p>
          <a:p>
            <a:pPr lvl="1"/>
            <a:r>
              <a:rPr lang="en-US" sz="2200" dirty="0"/>
              <a:t>Do all of the assigned parts</a:t>
            </a:r>
          </a:p>
          <a:p>
            <a:pPr lvl="1"/>
            <a:r>
              <a:rPr lang="en-US" sz="2200" dirty="0"/>
              <a:t>Ask questions and come talk to 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859E1-A1F7-68FE-2079-9BCB7AE8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8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Five families of fission products, which change the fuel behavior</a:t>
            </a:r>
          </a:p>
          <a:p>
            <a:pPr lvl="1"/>
            <a:r>
              <a:rPr lang="en-US" sz="2200" dirty="0"/>
              <a:t>soluble oxides, insoluble oxides, noble metals, volatiles, noble gases</a:t>
            </a:r>
          </a:p>
          <a:p>
            <a:r>
              <a:rPr lang="en-US" sz="22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Gas transport through interconnected bubbles to free surfaces</a:t>
            </a:r>
          </a:p>
          <a:p>
            <a:r>
              <a:rPr lang="en-US" sz="2200" dirty="0"/>
              <a:t>Fission gas release models are used to understand fission gas experiments and to predict gas release for fuel performance codes</a:t>
            </a:r>
          </a:p>
          <a:p>
            <a:r>
              <a:rPr lang="en-US" sz="2200" dirty="0"/>
              <a:t>Spherical grain models predict a fraction of gas release for post-irradiation annealing or for in-pile gas release</a:t>
            </a:r>
          </a:p>
          <a:p>
            <a:r>
              <a:rPr lang="en-US" sz="2200" dirty="0"/>
              <a:t>Booth model takes Stage 1 into account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 diffusion coefficient for Xe of 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/s, what fraction of the fission gas trapped in an in-pile fuel pellet has escaped after one hour? It has an average grain size of 10 microns.</a:t>
                </a:r>
              </a:p>
              <a:p>
                <a:pPr lvl="1"/>
                <a:r>
                  <a:rPr lang="en-US" dirty="0"/>
                  <a:t>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a = 10e-4 cm</a:t>
                </a:r>
              </a:p>
              <a:p>
                <a:pPr lvl="1"/>
                <a:r>
                  <a:rPr lang="en-US" dirty="0"/>
                  <a:t>We have a short time (t=3600 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), so we can use: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 = 4*sqrt(8e-15*3600/(pi*(10e-4)^2)) – 3/2*8e-15*3600/(10e-4)^2 = 0.0121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191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/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blipFill>
                <a:blip r:embed="rId4"/>
                <a:stretch>
                  <a:fillRect l="-3226" t="-2439" r="-645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D0425-FA80-07A7-3AFA-4DA232C7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230" y="2025099"/>
            <a:ext cx="5699539" cy="4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15721</TotalTime>
  <Words>1811</Words>
  <Application>Microsoft Macintosh PowerPoint</Application>
  <PresentationFormat>Widescreen</PresentationFormat>
  <Paragraphs>235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Upcoming</vt:lpstr>
      <vt:lpstr>MOOSE Project</vt:lpstr>
      <vt:lpstr>Last time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The overall swelling behavior depends on temperature</vt:lpstr>
      <vt:lpstr>Total change in volume</vt:lpstr>
      <vt:lpstr>Example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94</cp:revision>
  <dcterms:created xsi:type="dcterms:W3CDTF">2020-02-19T20:03:05Z</dcterms:created>
  <dcterms:modified xsi:type="dcterms:W3CDTF">2024-03-19T19:05:41Z</dcterms:modified>
</cp:coreProperties>
</file>